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859" r:id="rId3"/>
    <p:sldId id="1017" r:id="rId4"/>
    <p:sldId id="1018" r:id="rId5"/>
    <p:sldId id="1020" r:id="rId6"/>
    <p:sldId id="1021" r:id="rId7"/>
    <p:sldId id="1037" r:id="rId8"/>
    <p:sldId id="1038" r:id="rId9"/>
    <p:sldId id="1039" r:id="rId10"/>
    <p:sldId id="1040" r:id="rId11"/>
    <p:sldId id="1022" r:id="rId12"/>
    <p:sldId id="1024" r:id="rId13"/>
    <p:sldId id="1041" r:id="rId14"/>
    <p:sldId id="1035" r:id="rId15"/>
    <p:sldId id="1026" r:id="rId16"/>
    <p:sldId id="1028" r:id="rId17"/>
    <p:sldId id="1029" r:id="rId18"/>
    <p:sldId id="1030" r:id="rId19"/>
    <p:sldId id="1031" r:id="rId20"/>
    <p:sldId id="1032" r:id="rId21"/>
    <p:sldId id="1033" r:id="rId22"/>
    <p:sldId id="1043" r:id="rId23"/>
    <p:sldId id="1042" r:id="rId24"/>
    <p:sldId id="1055" r:id="rId25"/>
    <p:sldId id="1044" r:id="rId26"/>
    <p:sldId id="1045" r:id="rId27"/>
    <p:sldId id="1046" r:id="rId28"/>
    <p:sldId id="1047" r:id="rId29"/>
    <p:sldId id="1048" r:id="rId30"/>
    <p:sldId id="1049" r:id="rId31"/>
    <p:sldId id="1050" r:id="rId32"/>
    <p:sldId id="1051" r:id="rId33"/>
    <p:sldId id="1052" r:id="rId34"/>
    <p:sldId id="1053" r:id="rId35"/>
    <p:sldId id="1054" r:id="rId3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17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2</a:t>
            </a:r>
            <a:r>
              <a:rPr lang="en-US" altLang="zh-CN" sz="48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时间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和时间间隔的比较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时刻与时间间隔的区别与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83403" y="2630513"/>
          <a:ext cx="1147244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12435"/>
                <a:gridCol w="1863064"/>
                <a:gridCol w="3816424"/>
                <a:gridCol w="4680520"/>
              </a:tblGrid>
              <a:tr h="3584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时间间隔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8178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时刻是事物运动、发展、变化过程经历的各个状态先后顺序的标志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223" marR="1222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时间间隔是事物运动、发展、变化所经历的过程长短的量度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223" marR="1222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577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轴上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的表示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时间轴上的点表示时刻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223" marR="1222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时间轴上的一段线段表示时间间隔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223" marR="1222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351817" y="954069"/>
          <a:ext cx="1150402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34877"/>
                <a:gridCol w="1080120"/>
                <a:gridCol w="5256584"/>
                <a:gridCol w="4032447"/>
              </a:tblGrid>
              <a:tr h="43884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时间间隔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3695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秒初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八点半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均指时刻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秒末到第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均指时间间隔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53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两个时刻之间的间隔即为时间间隔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时间间隔是一系列连续时刻的积累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时间间隔能展示运动的一段过程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好比是一段录像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时刻可以显示运动的一瞬时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好比是一张照片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4886228"/>
            <a:ext cx="11485848" cy="576248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时刻不相同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一根时轴点段明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一点一点时刻应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一段一段时间行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4933853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区分时刻和时间间隔的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4" y="1522472"/>
          <a:ext cx="114858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476350"/>
                <a:gridCol w="900949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判断过程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利用上下文判断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分析所给的说法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根据题意去体会和判断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利用时间轴判断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画出时间轴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时刻对应的是一个点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时间间隔对应的是一段线段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事件发生的瞬间对应时刻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事件发生的过程对应时间间隔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在物理学中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的含义就是时间间隔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是一段过程的时间长度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时刻就是一个时间点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不论时间轴的单位是秒、分、时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还是其他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其上的一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都表示时刻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其上的一段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都表示时间间隔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不能认为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可分成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一定要注意时间间隔和时刻的区别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8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9139" y="931089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4251708"/>
            <a:ext cx="764309" cy="27247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浙江精诚联盟联考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分，某校举行开学典礼，校长发言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分钟，学生代表发言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点结束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分是时刻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分钟是时刻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分钟是时刻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35644" y="4162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  <p:sp>
        <p:nvSpPr>
          <p:cNvPr id="10" name="内容占位符 5"/>
          <p:cNvSpPr txBox="1"/>
          <p:nvPr/>
        </p:nvSpPr>
        <p:spPr bwMode="auto">
          <a:xfrm>
            <a:off x="360854" y="46134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对应时间轴上的一段线段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是时间间隔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对应时间轴上的一段线段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是时间间隔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815552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722665"/>
            <a:ext cx="764309" cy="2724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说法中正确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指的是时刻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1364" y="36366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360854" y="40145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前一秒末和后一秒初指的是同一时刻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末就是第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时指的是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初这一时刻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内指的是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末这一段时间间隔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pc="-150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指的是在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s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末到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末这</a:t>
            </a: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的时间间隔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endParaRPr lang="en-US" altLang="zh-CN" b="1" spc="-1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16610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746120"/>
            <a:ext cx="11485848" cy="1754326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时间轴上的一点表示时刻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认准计时起点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末或第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初表示同一时刻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时间轴上的一段表示时间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表示第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60854" y="1901178"/>
          <a:ext cx="11485848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412759"/>
                <a:gridCol w="3529505"/>
                <a:gridCol w="3384376"/>
                <a:gridCol w="3159208"/>
              </a:tblGrid>
              <a:tr h="5028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对运动的描述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坐标系的建立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0115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一维坐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直线坐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标系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物体沿直线运动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如汽车沿直线行驶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以这条直线为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在直线上规定原点、正方向和单位长度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2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点位置坐标为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m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5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二维坐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标系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面直角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坐标系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2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2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在某一平面内做曲线运动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如汽车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转弯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以两条互相垂直的直线分别为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轴、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交点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zh-CN" sz="2200" b="1" spc="-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原点</a:t>
                      </a:r>
                      <a:r>
                        <a:rPr lang="zh-CN" sz="2200" b="1" spc="-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spc="-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规定正方向</a:t>
                      </a:r>
                      <a:r>
                        <a:rPr lang="zh-CN" sz="2200" b="1" spc="-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和单位</a:t>
                      </a:r>
                      <a:r>
                        <a:rPr lang="zh-CN" sz="2200" b="1" spc="-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长度</a:t>
                      </a:r>
                      <a:endParaRPr lang="zh-CN" sz="1000" spc="-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2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点位置坐标为</a:t>
                      </a: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m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m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坐标描述物体的位置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两种坐标系的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e181.jpg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3645024"/>
            <a:ext cx="3281680" cy="612775"/>
          </a:xfrm>
          <a:prstGeom prst="rect">
            <a:avLst/>
          </a:prstGeom>
        </p:spPr>
      </p:pic>
      <p:pic>
        <p:nvPicPr>
          <p:cNvPr id="7" name="e183.jpg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9542" y="2852936"/>
            <a:ext cx="2232248" cy="609240"/>
          </a:xfrm>
          <a:prstGeom prst="rect">
            <a:avLst/>
          </a:prstGeom>
        </p:spPr>
      </p:pic>
      <p:pic>
        <p:nvPicPr>
          <p:cNvPr id="8" name="e182.jpg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1490" y="4438307"/>
            <a:ext cx="1800200" cy="1114247"/>
          </a:xfrm>
          <a:prstGeom prst="rect">
            <a:avLst/>
          </a:prstGeom>
        </p:spPr>
      </p:pic>
      <p:pic>
        <p:nvPicPr>
          <p:cNvPr id="9" name="e184.jpg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7614" y="4459615"/>
            <a:ext cx="1249725" cy="1071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坐标系和参考系的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1549896"/>
          <a:ext cx="114858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341548"/>
                <a:gridCol w="4824852"/>
                <a:gridCol w="5319448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参考系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为了描述物体的运动而假定不动的物体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为了表示物体在某时刻所处的位置而建立的一个标准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二者都是为了方便研究物体的运动而引入的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坐标系要建立在参考系的基础上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高出地面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的位置竖直向上抛出一个小球，它上升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后回落，最后落到地面上，如图所示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分别以地面和抛出点为原点建立一维坐标系，均以向上为正方向，则竖直向上抛出的小球的坐标和位移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以地面为坐标原点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从抛出点到落地点的位移是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以地面为坐标原点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从抛出点到离地最高点的位移是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以抛出点为坐标原点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从抛出点到落地点的位移是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以抛出点为坐标原点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从抛出点到落地点的位移是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7534" y="1988840"/>
            <a:ext cx="1296144" cy="25971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70670" y="47267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：在表示时间的数轴上，时刻用点表示，时刻与物体所处的状态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时间间隔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：两个时刻之间的间隔，在表示时间的数轴上，时间间隔用线段表示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抛出点的坐标为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最高点的坐标为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落地点的坐标为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则从抛出点到落地点的位移是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从抛出点到离地最高点的位移是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以抛出点为坐标原点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抛出点的坐标为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落地点的坐标为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则从抛出点到落地点的位移是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3078" y="2978869"/>
            <a:ext cx="1725167" cy="3456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87565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建立坐标系的思维流程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描述物体的位置和运动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确定研究对象</m:t>
                                  </m:r>
                                </m:e>
                              </m:borderBox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质点</m:t>
                                  </m:r>
                                </m:e>
                              </m:borderBox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定性分析运动</m:t>
                                  </m:r>
                                </m:e>
                              </m:borderBox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参考系</m:t>
                                  </m:r>
                                </m:e>
                              </m:borderBox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定量描述运动</m:t>
                                  </m:r>
                                </m:e>
                              </m:borderBox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borderBox>
                                <m:borderBox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orderBox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坐标系</m:t>
                                  </m:r>
                                </m:e>
                              </m:borderBox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坐标系的建立及坐标值的正负判断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建立何种坐标系由物体的运动特点确定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建立坐标系的原则是能够方便、准确地描述物体的位置及位置变化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物体在坐标系中的坐标值是正值还是负值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与正方向的规定和原点的选取有关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87565"/>
              </a:xfrm>
              <a:blipFill rotWithShape="1">
                <a:blip r:embed="rId1"/>
                <a:stretch>
                  <a:fillRect l="-2" t="-12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139" y="898815"/>
            <a:ext cx="1667741" cy="3290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2566814" y="2666394"/>
            <a:ext cx="3024336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60853" y="1564744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297170"/>
                <a:gridCol w="4594339"/>
                <a:gridCol w="4594339"/>
              </a:tblGrid>
              <a:tr h="37218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位移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3721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质点运动的位置变化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质点运动轨迹的长度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标矢性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矢量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既有大小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又有方向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只有大小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7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曲线运动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点运动到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有向线段的长度和方向表示质点的位移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质点由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点运动到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弧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的长度即为质点的路程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和路程的区别与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pic>
        <p:nvPicPr>
          <p:cNvPr id="5" name="fg41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3348015"/>
            <a:ext cx="2088232" cy="718654"/>
          </a:xfrm>
          <a:prstGeom prst="rect">
            <a:avLst/>
          </a:prstGeom>
        </p:spPr>
      </p:pic>
      <p:pic>
        <p:nvPicPr>
          <p:cNvPr id="6" name="fg41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3284984"/>
            <a:ext cx="1656184" cy="718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60853" y="836712"/>
          <a:ext cx="114858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297170"/>
                <a:gridCol w="4594339"/>
                <a:gridCol w="4594339"/>
              </a:tblGrid>
              <a:tr h="37218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位移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372187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国际单位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72187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都是描述质点运动的物理量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744374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对于单向直线运动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位移的大小与路程相等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其他情况下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位移的大小小于路程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3738914"/>
            <a:ext cx="11485848" cy="1130246"/>
          </a:xfrm>
          <a:solidFill>
            <a:srgbClr val="E3F2E7"/>
          </a:solidFill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路程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位移要分清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一标一矢记分明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路程跟着轨迹走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位移始末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3786539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4604929"/>
                <a:ext cx="11485848" cy="1893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558101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是运动轨迹的长度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则他走过的路程为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位移是初位置到末位置的有向线段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则他发生的位移大小为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58101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604929"/>
                <a:ext cx="11485848" cy="1893595"/>
              </a:xfrm>
              <a:prstGeom prst="rect">
                <a:avLst/>
              </a:prstGeom>
              <a:blipFill rotWithShape="1">
                <a:blip r:embed="rId1"/>
                <a:stretch>
                  <a:fillRect l="-2" t="-29" r="1" b="3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北京石景山区第九中学期中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某同学在操场上从某点出发，先向正东走了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，再向正南走了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他走过的路程和发生的位移大小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24805"/>
            <a:ext cx="968152" cy="321706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84262"/>
            <a:ext cx="764309" cy="272473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02718" y="41969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39567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与路程的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8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9139" y="931089"/>
            <a:ext cx="1667741" cy="3290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1303264"/>
            <a:ext cx="4824536" cy="3320350"/>
          </a:xfrm>
          <a:prstGeom prst="rect">
            <a:avLst/>
          </a:prstGeom>
          <a:solidFill>
            <a:srgbClr val="E3F2E7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58112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根据位移的定义可知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点的位移大小为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方向为正南方向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人晨练，按如图所示路线运动，中央的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形部分是两个直径为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的半圆孤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点出发沿曲线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ADCOABC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则他第二次走到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点时的位移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正南方向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东偏南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正南方向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东偏南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728.jpg" descr="id:2147492086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086" y="1894545"/>
            <a:ext cx="2856167" cy="24908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1"/>
            <a:ext cx="936104" cy="314264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84262"/>
            <a:ext cx="764309" cy="272473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36166" y="41896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和路程的确定方法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找到研究的过程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确定研究过程的初、末位置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作出从初位置到末位置的有向线段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即是位移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画出物体运动轨迹示意图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实际路径总长度就是路程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21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667510" cy="36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00A451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892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位移—时间图像直观地描述了质点的位移随时间变化的规律，从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图像中能获取的质点运动的相关信息如下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任意一段时间内质点运动的位移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判断质点是静止的还是运动的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判断质点运动的快慢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判断质点运动过程中离参考点越来越远，还是越来越近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图线不过原点，说明开始计时时质点的位置坐标不为零，或经过一段时间才开始运动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两图线相交表示两质点在这一时刻位于同一位置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相遇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568" y="908720"/>
            <a:ext cx="971186" cy="3459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9797" y="1870702"/>
            <a:ext cx="3766905" cy="2834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田径运动会百米跑比赛中，运动员甲和摄像机乙同时出发沿直线运动，甲由静止开始做加速直线运动，乙做匀速直线运动，其运动的位移—时间图像如图所示，下列说法正确的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甲、乙的位移相等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甲、乙的速度相同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甲、乙之间的距离一直减小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时间内的某一时刻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甲、乙的速度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44.jpg" descr="id:2147492128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1079" y="2294671"/>
            <a:ext cx="2865946" cy="22843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77" y="940089"/>
            <a:ext cx="956012" cy="324741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812711"/>
            <a:ext cx="764309" cy="2724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9289" y="47267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时间和时刻的表述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：我们平时说的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，有时指的是时刻，有时指的是时间间隔，要根据上下文来辨析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表述如下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等均指时刻，且上述几个表述都是指同一时刻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末到第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等均指时间间隔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ef540.jpg" descr="id:21474917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353150" y="2132856"/>
            <a:ext cx="7501255" cy="1189990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249452"/>
            <a:ext cx="11485848" cy="120032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的时间间隔是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末到第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的时间间隔是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要区分开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139" y="5416879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甲、乙的初始位置不同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末位置相同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所以位移不相等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图像中的交点表示相遇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图像的斜率表示速度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甲、乙图像的斜率不同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甲初速度为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乙的初速度不为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乙的速度大于甲的速度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则甲、乙之间的距离先增大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甲的速度逐渐增加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某时刻甲、乙共速时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二者间距最大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之后甲的速度比乙的速度大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二者相互靠近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甲、乙之间的距离先增大后减小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/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70409"/>
            <a:ext cx="764309" cy="272473"/>
          </a:xfrm>
          <a:prstGeom prst="rect">
            <a:avLst/>
          </a:prstGeom>
        </p:spPr>
      </p:pic>
      <p:pic>
        <p:nvPicPr>
          <p:cNvPr id="4" name="ef544.jpg" descr="id:2147492128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118" y="4293096"/>
            <a:ext cx="2808312" cy="2088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打点计时器的注意事项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检查电源电压是否符合要求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正式实验前，应检测设备，做必要的调节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注意纸带的安装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使用打点计时器时，应先接通电源，待打点稳定后，再释放纸带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释放纸带前，应使物体停在靠近打点计时器的位置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每一次打点结束后，都要立即关闭电源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取下纸带后，及时用箭头标明运动方向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要选择点迹清晰、分布合理的纸带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使用毫米刻度尺进行测量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561" y="910425"/>
            <a:ext cx="980491" cy="34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350182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打点计时器是使用交流电源的计时仪器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电火花计时器的工作电压是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220 V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当电源频率是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 Hz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它每隔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0.02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打一次点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若每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个点取一个计数点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则计数周期为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0.02 s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0.1 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打点计时器是使用交流电源的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电火花计时器的工作电压是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当电源频率是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Hz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时，它每隔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打一次点，若每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个点取一个计数点，则计数周期为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0.08 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934598"/>
            <a:ext cx="952977" cy="312599"/>
          </a:xfrm>
          <a:prstGeom prst="rect">
            <a:avLst/>
          </a:prstGeom>
        </p:spPr>
      </p:pic>
      <p:pic>
        <p:nvPicPr>
          <p:cNvPr id="4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153527"/>
            <a:ext cx="764309" cy="2724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13831" y="3058930"/>
            <a:ext cx="2759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计时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</a:rPr>
              <a:t>220 V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</a:rPr>
              <a:t>0.1 s</a:t>
            </a:r>
            <a:endParaRPr lang="zh-CN" altLang="en-US" dirty="0"/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708406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45091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为了充分利用纸带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应先接通电源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后让纸带运动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接通打点计时器的电源和让纸带开始运动，这两个操作之间的时间顺序关系是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　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     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先接通电源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后让纸带运动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先让纸带运动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再接通电源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让纸带运动的同时接通电源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先让纸带运动或先接通电源都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17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4217328"/>
            <a:ext cx="764309" cy="272473"/>
          </a:xfrm>
          <a:prstGeom prst="rect">
            <a:avLst/>
          </a:prstGeom>
        </p:spPr>
      </p:pic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729077"/>
            <a:ext cx="764309" cy="2724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86608" y="41096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如图所示为同一打点计时器打出的两条纸带，记录了甲、乙两辆小车的运动情况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从纸带可分析出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运动得快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k11e.jpg" descr="id:2147492170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6208" y="2060848"/>
            <a:ext cx="4295140" cy="2149475"/>
          </a:xfrm>
          <a:prstGeom prst="rect">
            <a:avLst/>
          </a:prstGeom>
        </p:spPr>
      </p:pic>
      <p:pic>
        <p:nvPicPr>
          <p:cNvPr id="5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217328"/>
            <a:ext cx="764309" cy="272473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729077"/>
            <a:ext cx="764309" cy="272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34052" y="412273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444" y="45223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由题图两纸带可知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甲、乙两小车通过相同距离时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甲车所用时间较短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甲运动得快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744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坐标系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坐标系：为了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定量地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描述物体的位置，需要在选定的参考系上建立适当的坐标系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坐标系的要素：原点、正方向、单位长度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/>
              <a:t>(3)</a:t>
            </a:r>
            <a:r>
              <a:rPr lang="zh-CN" altLang="zh-CN" b="1" dirty="0"/>
              <a:t>表示法：</a:t>
            </a:r>
            <a:r>
              <a:rPr lang="en-US" altLang="zh-CN" b="1" dirty="0"/>
              <a:t>①</a:t>
            </a:r>
            <a:r>
              <a:rPr lang="zh-CN" altLang="zh-CN" b="1" dirty="0"/>
              <a:t>坐标轴上的坐标</a:t>
            </a:r>
            <a:r>
              <a:rPr lang="zh-CN" altLang="zh-CN" b="1" dirty="0" smtClean="0"/>
              <a:t>表示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质点的位置</a:t>
            </a:r>
            <a:r>
              <a:rPr lang="en-US" altLang="zh-CN" b="1" dirty="0" smtClean="0"/>
              <a:t>.</a:t>
            </a:r>
            <a:r>
              <a:rPr lang="en-US" altLang="zh-CN" b="1" dirty="0"/>
              <a:t>②</a:t>
            </a:r>
            <a:r>
              <a:rPr lang="zh-CN" altLang="zh-CN" b="1" dirty="0"/>
              <a:t>用坐标的变化</a:t>
            </a:r>
            <a:r>
              <a:rPr lang="zh-CN" altLang="zh-CN" b="1" dirty="0" smtClean="0"/>
              <a:t>描述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质点位置的变化</a:t>
            </a:r>
            <a:r>
              <a:rPr lang="en-US" altLang="zh-CN" b="1" dirty="0" smtClean="0"/>
              <a:t>.</a:t>
            </a:r>
            <a:endParaRPr lang="zh-CN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pic>
        <p:nvPicPr>
          <p:cNvPr id="6" name="ef541.jpg" descr="id:21474918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03220" y="2708920"/>
            <a:ext cx="5801115" cy="581965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150710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坐标系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中坐标值的正负不表示大小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而是表示在坐标原点的哪一侧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关键提醒.eps" descr="id:21474918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9139" y="4307348"/>
            <a:ext cx="1667741" cy="32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物体运动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轨迹的长度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物体运动的轨迹可能是直线，可能是曲线，也可能是折线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定义：从初位置指向末位置的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有向线段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大小：初、末位置间线段的长度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方向：由初位置指向末位置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物理意义：表示物体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位置的变化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矢量、标量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既有大小又有方向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的物理量，如位移、速度等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标量：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只有大小没有方向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的物理量，如温度、路程、质量、时间等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比较物理量的大小时，矢量比较绝对值大小，标量比较要根据具体情况分析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表示的位移大小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表示的位移大小，－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J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J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201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直线运动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物体做直线运动，若物体在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时刻处于位置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时刻处于位置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就是物体的位移，记为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spc="-1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pc="-1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，则位移的方向指向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轴的正方向；若</a:t>
            </a:r>
            <a:r>
              <a:rPr lang="en-US" altLang="zh-CN" b="1" spc="-1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pc="-1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，则位移的方向指向</a:t>
            </a:r>
            <a:r>
              <a:rPr lang="en-US" altLang="zh-CN" b="1" i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轴的负方向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179.jpg" descr="id:21474918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70870" y="2564904"/>
            <a:ext cx="6264696" cy="93610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903525"/>
            <a:ext cx="1284475" cy="347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00A451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00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在直角坐标系中选时刻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为横轴，选位置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为纵轴，其上的图线就是位置—时间图像，通过它能直观地看出物体在任意时刻的位置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00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如果将物体运动的初始位置选作位置坐标原点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，则位置与位移大小相等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，位置—时间图像就成为位移—时间图像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图像可以直观地看出物体在不同时间内的位移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932307"/>
            <a:ext cx="1224136" cy="318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和时间的测量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电磁打点计时器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电磁打点计时器是一种能够按照相同的时间间隔，在纸带上连续打点的计时仪器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它使用低压交流电源，由学生电源供电，工作电压约为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当电源的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dirty="0" smtClean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Hz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，它每隔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打一次点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电磁打点计时器的构造如图所示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 dirty="0" smtClean="0"/>
              <a:t>2</a:t>
            </a:r>
            <a:r>
              <a:rPr lang="en-US" altLang="zh-CN" b="1" dirty="0"/>
              <a:t>.</a:t>
            </a:r>
            <a:r>
              <a:rPr lang="zh-CN" altLang="zh-CN" b="1" dirty="0"/>
              <a:t>电火花计时器</a:t>
            </a:r>
            <a:endParaRPr lang="zh-CN" altLang="zh-CN" dirty="0"/>
          </a:p>
          <a:p>
            <a:pPr hangingPunct="0"/>
            <a:r>
              <a:rPr lang="zh-CN" altLang="zh-CN" b="1" dirty="0"/>
              <a:t>电火花计时器的工作电压为</a:t>
            </a:r>
            <a:r>
              <a:rPr lang="en-US" altLang="zh-CN" b="1" dirty="0" smtClean="0"/>
              <a:t>220 V</a:t>
            </a:r>
            <a:r>
              <a:rPr lang="zh-CN" altLang="zh-CN" b="1" dirty="0"/>
              <a:t>，在纸带上</a:t>
            </a:r>
            <a:r>
              <a:rPr lang="zh-CN" altLang="zh-CN" b="1" dirty="0" smtClean="0"/>
              <a:t>打</a:t>
            </a:r>
            <a:endParaRPr lang="en-US" altLang="zh-CN" b="1" dirty="0" smtClean="0"/>
          </a:p>
          <a:p>
            <a:pPr hangingPunct="0"/>
            <a:r>
              <a:rPr lang="zh-CN" altLang="zh-CN" b="1" dirty="0" smtClean="0"/>
              <a:t>点</a:t>
            </a:r>
            <a:r>
              <a:rPr lang="zh-CN" altLang="zh-CN" b="1" dirty="0"/>
              <a:t>的不是振针和复写纸，而是电火花和墨粉</a:t>
            </a:r>
            <a:r>
              <a:rPr lang="en-US" altLang="zh-CN" b="1" dirty="0" smtClean="0"/>
              <a:t>.</a:t>
            </a:r>
            <a:endParaRPr lang="zh-CN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192" y="925972"/>
            <a:ext cx="1190258" cy="3134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270" y="3010993"/>
            <a:ext cx="4051530" cy="2701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5868</Words>
  <Application>WPS 演示</Application>
  <PresentationFormat>自定义</PresentationFormat>
  <Paragraphs>396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412</cp:revision>
  <dcterms:created xsi:type="dcterms:W3CDTF">2020-11-06T05:24:00Z</dcterms:created>
  <dcterms:modified xsi:type="dcterms:W3CDTF">2025-06-18T02:59:03Z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BEF9FEB8544B40C3B5CE8B5EEDE10786_12</vt:lpwstr>
  </property>
</Properties>
</file>